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2" r:id="rId4"/>
    <p:sldId id="27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o, Lewis" initials="LL" lastIdx="2" clrIdx="0">
    <p:extLst>
      <p:ext uri="{19B8F6BF-5375-455C-9EA6-DF929625EA0E}">
        <p15:presenceInfo xmlns:p15="http://schemas.microsoft.com/office/powerpoint/2012/main" userId="Luo, Lew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4"/>
    <p:restoredTop sz="82464"/>
  </p:normalViewPr>
  <p:slideViewPr>
    <p:cSldViewPr snapToGrid="0" snapToObjects="1">
      <p:cViewPr varScale="1">
        <p:scale>
          <a:sx n="87" d="100"/>
          <a:sy n="87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9045F-0DF5-B442-9679-0D96852BED6A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8BE11-79C8-B649-8974-662120B96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Blockchain, a distributed ledger technology managed in a decentralized manner, was first popularized as the technology behind the cryptocurrency Bitcoin. It has since emerged in various other forms, often with the ability to store and execute computer programs.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0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5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4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6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practice there are likely to be multiple blockchains which both sellers and buyers can choose, as buyers can always pick the blockchain which offers the best price-adjusted service.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Adding a regulatory node in the blockchain can help regulator monitor the economic behaviors of market participants and reduce tacit collusion.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7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paper we argue that decentralized ledger technologies such as blockchains feature decentralized consensus as well as tamper-proof algorithmic executions, and consequently enlarge the contracting space and facilitate the creation of smart contracts.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the process of reaching decentralized consensus changes the information environment on the blockchain, potentially engendering welfare-destroying consequences by promoting collusion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7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contracts can help facilitate exchanging money, property, shares, service, or anything of value in an algorithmically automated and conflict-free way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smart contract is NOT?, centralized authority, human-intermediation/execution, “smart”/AI, complete contract.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Applications in the Financial Industry: Trusted payments Trade finance Trading and exchanges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Decentralized consensus is a description of the state of the world—e.g., whether the goods have been delivered or whether a payment has been made—that is universally accepted and acted upon by all agents in the system.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decentralized consensus, the party providing centralized consensus often enjoys huge market power (for example, a third party with data monopoly).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2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0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Achieving decentralized consensus requires information distribution among participants in the system.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6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random variable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ω ̃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takes the value of one if the delivery is successful and zero otherwise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Denote the decentralized consensus on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 blockchain by z which takes value in {0, 1} as well 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 contact, each record keeper k ∈ K submits y􏰐 taking values in {0,1}, yielding a collection of reports y ≡ {y } 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reality, the effectiveness depends on the purpose and use of consensus on each specific blockchain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illustration, we examine the case where the consensus is given by this formulation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also assume that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→ 0 as K → ∞, which captures the key concept of decentralization.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results hold for a general z(y), and satisfies that E[Z ̃] is differentiable and increasing in the argument, and takes the value of 0 or 1 when the argument is 0 or 1. This implies that if the reports are all accurate, the consensus reflects the true state of the world.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8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assume that each risk-neutral record keeper k submits a report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maximize his normalized utility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coefficient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record keeper k’s benefit when the wrong consensus is reached; In the second term,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captures the cost of misreporting.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contacted record keeper chooses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optimize U, which gives the (1) equation here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benefit of misreporting 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bkwk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it shifts the consensus by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other people’s equilibrium strategies, whereas the cost 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equilibrium consensus then is (3)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Notice that 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ω ̃ − 1)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independent of K. Therefore, the greater the set K∗, the higher the quality of the decentralized consensus. The greater the degree of information distribution, the higher the quality of decentralized consensus.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8BE11-79C8-B649-8974-662120B969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8C1C-186F-0843-AE00-608D9C653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060554"/>
            <a:ext cx="8915399" cy="2262781"/>
          </a:xfrm>
        </p:spPr>
        <p:txBody>
          <a:bodyPr/>
          <a:lstStyle/>
          <a:p>
            <a:r>
              <a:rPr lang="en-US" dirty="0"/>
              <a:t>Blockchain Disruption and Smart Contracts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BBEE-FCB0-4E42-8103-62DD04C5C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3593155"/>
            <a:ext cx="8915399" cy="2897585"/>
          </a:xfrm>
        </p:spPr>
        <p:txBody>
          <a:bodyPr>
            <a:normAutofit/>
          </a:bodyPr>
          <a:lstStyle/>
          <a:p>
            <a:r>
              <a:rPr lang="en-US" sz="2400" dirty="0"/>
              <a:t>Author: Lin William Cong	</a:t>
            </a:r>
            <a:r>
              <a:rPr lang="en-US" sz="2400" dirty="0" err="1"/>
              <a:t>Zhiguo</a:t>
            </a:r>
            <a:r>
              <a:rPr lang="en-US" sz="2400" dirty="0"/>
              <a:t> He</a:t>
            </a:r>
          </a:p>
          <a:p>
            <a:r>
              <a:rPr lang="en-US" sz="2400" dirty="0"/>
              <a:t>Presented by Lewis Luo</a:t>
            </a:r>
          </a:p>
          <a:p>
            <a:r>
              <a:rPr lang="en-US" sz="2400" dirty="0"/>
              <a:t>September 19, 2018</a:t>
            </a:r>
          </a:p>
          <a:p>
            <a:r>
              <a:rPr lang="en-US" sz="2400" dirty="0"/>
              <a:t>Topics in Quantitative Finance</a:t>
            </a:r>
          </a:p>
        </p:txBody>
      </p:sp>
    </p:spTree>
    <p:extLst>
      <p:ext uri="{BB962C8B-B14F-4D97-AF65-F5344CB8AC3E}">
        <p14:creationId xmlns:p14="http://schemas.microsoft.com/office/powerpoint/2010/main" val="654037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9E13-A5E3-A94A-9B84-5A58EAE5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Mathematical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0D7B2-998F-E94A-B122-D1D5A7C2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9432"/>
          </a:xfrm>
        </p:spPr>
        <p:txBody>
          <a:bodyPr/>
          <a:lstStyle/>
          <a:p>
            <a:r>
              <a:rPr lang="en-US" sz="2000" dirty="0"/>
              <a:t>Reduced-form model: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: </a:t>
            </a:r>
            <a:r>
              <a:rPr lang="en-US" dirty="0"/>
              <a:t>record keeper k’s benefit </a:t>
            </a:r>
            <a:endParaRPr lang="en-US" sz="2000" dirty="0"/>
          </a:p>
          <a:p>
            <a:r>
              <a:rPr lang="en-US" dirty="0" err="1">
                <a:solidFill>
                  <a:schemeClr val="tx1"/>
                </a:solidFill>
              </a:rPr>
              <a:t>hk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en-US" dirty="0"/>
              <a:t>cost of misreporting, reputation cost</a:t>
            </a:r>
          </a:p>
          <a:p>
            <a:r>
              <a:rPr lang="en-US" dirty="0"/>
              <a:t>Information Distribution vs. Quality of Consensus: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B73129-7041-2F48-832D-769AE6712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2508250"/>
            <a:ext cx="8089900" cy="927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D72A85-F242-9F4B-9D3F-D91BDA47F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212" y="4608973"/>
            <a:ext cx="6171330" cy="9315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6F637B-36E9-FF47-9502-E8A947C71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9212" y="5558418"/>
            <a:ext cx="6171330" cy="95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4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935F-3350-7943-905A-41D5A6226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Mathematical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930C-B774-4A4F-970D-354C5BD9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Quality of Decentralized Consensus: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Conclusion	</a:t>
            </a:r>
          </a:p>
          <a:p>
            <a:pPr lvl="1"/>
            <a:r>
              <a:rPr lang="en-US" sz="1800" dirty="0"/>
              <a:t>Information Distribution vs. Decentralized Consensus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A1F849-B005-6C45-8240-1AAB85F3B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2609031"/>
            <a:ext cx="5600700" cy="1079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B025C7-5E36-1E4D-A53D-8DA723BAE1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212" y="3688531"/>
            <a:ext cx="40005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1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C5E1-8F22-1E4D-BD81-2F687D77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Blockchain Applications in the Financial Industry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E31C7-DFAE-884D-A292-0BB22CB6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Trade Finance</a:t>
            </a:r>
          </a:p>
          <a:p>
            <a:pPr lvl="1"/>
            <a:r>
              <a:rPr lang="en-US" sz="2200" dirty="0"/>
              <a:t>Fail because of not well-known letter of credit</a:t>
            </a:r>
          </a:p>
          <a:p>
            <a:pPr lvl="1"/>
            <a:r>
              <a:rPr lang="en-US" sz="2200" dirty="0"/>
              <a:t>Fail because of worries of timely delivery of goods </a:t>
            </a:r>
          </a:p>
          <a:p>
            <a:r>
              <a:rPr lang="en-US" sz="2200" dirty="0"/>
              <a:t>Solutions</a:t>
            </a:r>
          </a:p>
          <a:p>
            <a:pPr lvl="1"/>
            <a:r>
              <a:rPr lang="en-US" sz="2200" dirty="0"/>
              <a:t>Flow of Money</a:t>
            </a:r>
          </a:p>
          <a:p>
            <a:pPr lvl="2"/>
            <a:r>
              <a:rPr lang="en-US" sz="2200" dirty="0"/>
              <a:t>Decentralized ledger better track goods </a:t>
            </a:r>
          </a:p>
          <a:p>
            <a:pPr lvl="1"/>
            <a:r>
              <a:rPr lang="en-US" sz="2200" dirty="0"/>
              <a:t>Flow of Goods</a:t>
            </a:r>
          </a:p>
          <a:p>
            <a:pPr lvl="2"/>
            <a:r>
              <a:rPr lang="en-US" sz="2200" dirty="0"/>
              <a:t>Trusted Payments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128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F2D0E-962C-2945-8057-5ED25AEA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Blockchain Applications in the Financial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3860C-2720-214C-83DE-7167777F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Trusted Payments</a:t>
            </a:r>
          </a:p>
          <a:p>
            <a:pPr lvl="1"/>
            <a:r>
              <a:rPr lang="en-US" sz="2400" dirty="0"/>
              <a:t>Bitcoin: a blockchain that is secure and time-stamped to make it tamper-proof;(Nakamoto (2008)) </a:t>
            </a:r>
          </a:p>
          <a:p>
            <a:pPr lvl="1"/>
            <a:r>
              <a:rPr lang="en-US" sz="2400" dirty="0"/>
              <a:t>Ethereum: the second largest blockchain platform by market capitalization after the Bitcoin blockchain </a:t>
            </a:r>
          </a:p>
          <a:p>
            <a:pPr lvl="1"/>
            <a:r>
              <a:rPr lang="en-US" sz="2400" dirty="0"/>
              <a:t>Ripple: founded in 2012 to provide global financial transactions and real-time cross-border payments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18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7C8FC-613B-0641-A50A-9CE95D03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Blockchain Applications in the Financial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D818-FDC5-5C43-8CD1-49461E20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Exchanges and Trading </a:t>
            </a:r>
          </a:p>
          <a:p>
            <a:endParaRPr lang="en-US" sz="2400" dirty="0"/>
          </a:p>
          <a:p>
            <a:r>
              <a:rPr lang="en-US" sz="2400" dirty="0"/>
              <a:t>Voting</a:t>
            </a:r>
          </a:p>
          <a:p>
            <a:endParaRPr lang="en-US" sz="2400" dirty="0"/>
          </a:p>
          <a:p>
            <a:r>
              <a:rPr lang="en-US" sz="2400" dirty="0"/>
              <a:t>Syndicated loans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516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8DA8-B5A3-3F4C-A070-8453DF5B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Measures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C92C0-1F35-814C-BE69-2AE8CAC3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Blockchain competition</a:t>
            </a:r>
          </a:p>
          <a:p>
            <a:endParaRPr lang="en-US" sz="2400" dirty="0"/>
          </a:p>
          <a:p>
            <a:r>
              <a:rPr lang="en-US" sz="2400" dirty="0"/>
              <a:t>Regulatory node and design </a:t>
            </a:r>
          </a:p>
          <a:p>
            <a:endParaRPr lang="en-US" sz="2400" dirty="0"/>
          </a:p>
          <a:p>
            <a:r>
              <a:rPr lang="en-US" sz="2400" dirty="0"/>
              <a:t>Separation of keepers of users </a:t>
            </a:r>
          </a:p>
          <a:p>
            <a:endParaRPr lang="en-US" sz="2400" dirty="0"/>
          </a:p>
          <a:p>
            <a:r>
              <a:rPr lang="en-US" sz="2400" dirty="0"/>
              <a:t>Blockchain and smart contract design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77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71D0-DB9A-DA42-9757-BDEB0E8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&amp;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FE7C0-546F-C14F-9149-3C467465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Blockchain and Smart Contract </a:t>
            </a:r>
          </a:p>
          <a:p>
            <a:pPr lvl="1"/>
            <a:r>
              <a:rPr lang="en-US" sz="2200" dirty="0"/>
              <a:t>Decentralized consensus, low-cost, tamper-proof algorithmic execution </a:t>
            </a:r>
          </a:p>
          <a:p>
            <a:pPr lvl="1"/>
            <a:r>
              <a:rPr lang="en-US" sz="2200" dirty="0"/>
              <a:t>Consensus generation: information distribution vs privacy </a:t>
            </a:r>
          </a:p>
          <a:p>
            <a:r>
              <a:rPr lang="en-US" sz="2200" dirty="0"/>
              <a:t>Tradeoffs of consensus generation vs. information distribution </a:t>
            </a:r>
          </a:p>
          <a:p>
            <a:r>
              <a:rPr lang="en-US" sz="2200" dirty="0"/>
              <a:t>Future Topics</a:t>
            </a:r>
          </a:p>
          <a:p>
            <a:pPr lvl="1"/>
            <a:r>
              <a:rPr lang="en-US" sz="2200" dirty="0"/>
              <a:t>A robust consensus protocol </a:t>
            </a:r>
          </a:p>
          <a:p>
            <a:pPr lvl="1"/>
            <a:r>
              <a:rPr lang="en-US" sz="2200" dirty="0"/>
              <a:t>Right incentives for consensus </a:t>
            </a:r>
          </a:p>
        </p:txBody>
      </p:sp>
    </p:spTree>
    <p:extLst>
      <p:ext uri="{BB962C8B-B14F-4D97-AF65-F5344CB8AC3E}">
        <p14:creationId xmlns:p14="http://schemas.microsoft.com/office/powerpoint/2010/main" val="389607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EA98-BA03-7A4F-BBDA-DB51084B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A3D33-0957-764D-9932-D1873CF86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Thanks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7499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8663-07FA-6648-BE06-FD10B856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6E1C-6194-3D4C-AEB0-7105F7C3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Introduction &amp; Institutional Background</a:t>
            </a:r>
          </a:p>
          <a:p>
            <a:r>
              <a:rPr lang="en-US" sz="2800" dirty="0"/>
              <a:t>Decentralized Consensus &amp; Information Distribution </a:t>
            </a:r>
          </a:p>
          <a:p>
            <a:pPr lvl="1"/>
            <a:r>
              <a:rPr lang="en-US" sz="2800" dirty="0"/>
              <a:t>A simple model (Trade &amp; Finance)</a:t>
            </a:r>
          </a:p>
          <a:p>
            <a:pPr lvl="1"/>
            <a:r>
              <a:rPr lang="en-US" sz="2800" dirty="0"/>
              <a:t>A formal mathematical model</a:t>
            </a:r>
          </a:p>
          <a:p>
            <a:r>
              <a:rPr lang="en-US" sz="2800" dirty="0"/>
              <a:t>Applications</a:t>
            </a:r>
          </a:p>
          <a:p>
            <a:r>
              <a:rPr lang="en-US" sz="2800" dirty="0"/>
              <a:t>Regulation &amp; Discussion</a:t>
            </a:r>
          </a:p>
          <a:p>
            <a:r>
              <a:rPr lang="en-US" sz="2800" dirty="0"/>
              <a:t>Conclusion  &amp; Thoughts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347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3804-AB79-254A-A699-4FF49FDC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Blockchain? </a:t>
            </a:r>
            <a:endParaRPr lang="en-US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5E37-10C0-A94D-985C-9FE14B39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7298"/>
          </a:xfrm>
        </p:spPr>
        <p:txBody>
          <a:bodyPr>
            <a:noAutofit/>
          </a:bodyPr>
          <a:lstStyle/>
          <a:p>
            <a:r>
              <a:rPr lang="en-US" sz="2400" dirty="0"/>
              <a:t>Bitcoin – the original blockchain: double-spending, distributed ledger. </a:t>
            </a:r>
          </a:p>
          <a:p>
            <a:endParaRPr lang="en-US" sz="2400" dirty="0"/>
          </a:p>
          <a:p>
            <a:r>
              <a:rPr lang="en-US" sz="2400" dirty="0"/>
              <a:t>A database system in which parties unknown to each other can jointly maintain and edit in a decentralized manner, with no individual party exercising central control.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31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0661-3B29-FE4C-9A4F-2359DC28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Smart Contract?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E860-A309-A14A-855D-4683245AF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application of Blockchain</a:t>
            </a:r>
          </a:p>
          <a:p>
            <a:endParaRPr lang="en-US" sz="2400" dirty="0"/>
          </a:p>
          <a:p>
            <a:r>
              <a:rPr lang="en-US" sz="2400" dirty="0"/>
              <a:t>Smart contracts are digital contracts allowing terms contingent on decentralized consensus and are self-enforcing and tamper-proof through automated execution.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15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34DA-9449-A94B-BF60-55841752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81948-4F26-E04B-A683-E656F237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11974"/>
          </a:xfrm>
        </p:spPr>
        <p:txBody>
          <a:bodyPr>
            <a:noAutofit/>
          </a:bodyPr>
          <a:lstStyle/>
          <a:p>
            <a:r>
              <a:rPr lang="en-US" sz="2200" dirty="0"/>
              <a:t>Decentralized consensus</a:t>
            </a:r>
          </a:p>
          <a:p>
            <a:pPr lvl="1"/>
            <a:r>
              <a:rPr lang="en-US" sz="2200" dirty="0"/>
              <a:t>Safe, robust, cheap, &amp; decentralized. </a:t>
            </a:r>
          </a:p>
          <a:p>
            <a:pPr lvl="1"/>
            <a:r>
              <a:rPr lang="en-US" sz="2200" dirty="0"/>
              <a:t>Errors, manipulations, &amp; attacks. 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Information Distribution</a:t>
            </a:r>
          </a:p>
          <a:p>
            <a:pPr lvl="1"/>
            <a:r>
              <a:rPr lang="en-US" sz="2200" dirty="0"/>
              <a:t>Record-keepers, incentives, organization &amp; community. </a:t>
            </a:r>
          </a:p>
          <a:p>
            <a:pPr lvl="1"/>
            <a:r>
              <a:rPr lang="en-US" sz="2200" dirty="0"/>
              <a:t>Privacy, transparency, encryption, &amp; informational  environment. </a:t>
            </a:r>
          </a:p>
        </p:txBody>
      </p:sp>
    </p:spTree>
    <p:extLst>
      <p:ext uri="{BB962C8B-B14F-4D97-AF65-F5344CB8AC3E}">
        <p14:creationId xmlns:p14="http://schemas.microsoft.com/office/powerpoint/2010/main" val="115986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C45A-B911-6F43-A393-1EE6E263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Decentralized Consensus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87542-4A94-1140-B2C2-67DC97E9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PoW</a:t>
            </a:r>
            <a:r>
              <a:rPr lang="en-US" sz="2400" dirty="0"/>
              <a:t> (Proof-of-work)</a:t>
            </a:r>
          </a:p>
          <a:p>
            <a:pPr lvl="1"/>
            <a:r>
              <a:rPr lang="en-US" sz="2400" dirty="0"/>
              <a:t>record keepers who solve complicated cryptographical puzzles in order to validate transactions and create new blocks (i.e., mining) </a:t>
            </a:r>
          </a:p>
          <a:p>
            <a:r>
              <a:rPr lang="en-US" sz="2400" dirty="0" err="1"/>
              <a:t>PoS</a:t>
            </a:r>
            <a:r>
              <a:rPr lang="en-US" sz="2400" dirty="0"/>
              <a:t> (Proof-of-stake)</a:t>
            </a:r>
          </a:p>
          <a:p>
            <a:pPr lvl="1"/>
            <a:r>
              <a:rPr lang="en-US" sz="2400" dirty="0"/>
              <a:t>chosen in a deterministic manner, depends on his/her wealth (i.e., the stake)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74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1AE9-DF13-894B-9297-54C9C195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Distribution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0E53-141B-624C-BA95-AC55A8CEC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Decentralized consensus requires information distribution among participants in the system.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Business Privacy</a:t>
            </a:r>
          </a:p>
        </p:txBody>
      </p:sp>
    </p:spTree>
    <p:extLst>
      <p:ext uri="{BB962C8B-B14F-4D97-AF65-F5344CB8AC3E}">
        <p14:creationId xmlns:p14="http://schemas.microsoft.com/office/powerpoint/2010/main" val="41879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F4EA-66F8-4B4F-B68F-72762EA6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Trade-Finance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DEF431-16D7-D34B-81F3-EA70B2256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15575" y="1319742"/>
            <a:ext cx="7083079" cy="5317032"/>
          </a:xfrm>
        </p:spPr>
      </p:pic>
    </p:spTree>
    <p:extLst>
      <p:ext uri="{BB962C8B-B14F-4D97-AF65-F5344CB8AC3E}">
        <p14:creationId xmlns:p14="http://schemas.microsoft.com/office/powerpoint/2010/main" val="353020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8561-58FD-1841-A9D3-BCF37336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Model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0A329-46C3-9D4F-A761-E14CE6AD1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el-GR" sz="2000" dirty="0"/>
              <a:t>ω ̃</a:t>
            </a:r>
            <a:r>
              <a:rPr lang="en-US" sz="2000" dirty="0"/>
              <a:t>: :delivery of service of goods</a:t>
            </a:r>
          </a:p>
          <a:p>
            <a:r>
              <a:rPr lang="en-US" sz="2000" dirty="0"/>
              <a:t>z˜: decentralized consensus</a:t>
            </a:r>
            <a:endParaRPr lang="el-GR" sz="2000" dirty="0"/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˜: reports; y ≡ {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˜ }: collection of reports</a:t>
            </a:r>
          </a:p>
          <a:p>
            <a:r>
              <a:rPr lang="en-US" sz="2000" dirty="0"/>
              <a:t>K ≡ {1, 2, · · · , K} homogeneous</a:t>
            </a:r>
          </a:p>
          <a:p>
            <a:r>
              <a:rPr lang="en-US" sz="2000" dirty="0"/>
              <a:t>Effectiveness: −Var(</a:t>
            </a:r>
            <a:r>
              <a:rPr lang="el-GR" sz="2000" dirty="0"/>
              <a:t>ω˜</a:t>
            </a:r>
            <a:r>
              <a:rPr lang="en-US" sz="2000" dirty="0"/>
              <a:t>−z˜)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w</a:t>
            </a:r>
            <a:r>
              <a:rPr lang="en-US" sz="2000" baseline="-25000" dirty="0" err="1"/>
              <a:t>k</a:t>
            </a:r>
            <a:r>
              <a:rPr lang="en-US" sz="2000" dirty="0"/>
              <a:t>: weight non-negative sum to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D3F4AB-CF46-4A42-9422-3C8EC2AB7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4241186"/>
            <a:ext cx="51435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420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1132</Words>
  <Application>Microsoft Macintosh PowerPoint</Application>
  <PresentationFormat>Widescreen</PresentationFormat>
  <Paragraphs>147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Blockchain Disruption and Smart Contracts</vt:lpstr>
      <vt:lpstr>Outline</vt:lpstr>
      <vt:lpstr>What is Blockchain? </vt:lpstr>
      <vt:lpstr>What is Smart Contract?</vt:lpstr>
      <vt:lpstr>Blockchain Features</vt:lpstr>
      <vt:lpstr>Decentralized Consensus </vt:lpstr>
      <vt:lpstr>Information Distribution  </vt:lpstr>
      <vt:lpstr>Trade-Finance Example</vt:lpstr>
      <vt:lpstr>Formal Model Setup</vt:lpstr>
      <vt:lpstr>Formal Mathematical Model</vt:lpstr>
      <vt:lpstr>Formal Mathematical Model</vt:lpstr>
      <vt:lpstr>Blockchain Applications in the Financial Industry  </vt:lpstr>
      <vt:lpstr>Blockchain Applications in the Financial Industry</vt:lpstr>
      <vt:lpstr>Blockchain Applications in the Financial Industry</vt:lpstr>
      <vt:lpstr>Regulatory Measures </vt:lpstr>
      <vt:lpstr>Conclusion &amp;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 Disruption and Smart Contracts</dc:title>
  <dc:creator>Luo, Lewis</dc:creator>
  <cp:lastModifiedBy>Luo, Lewis</cp:lastModifiedBy>
  <cp:revision>56</cp:revision>
  <dcterms:created xsi:type="dcterms:W3CDTF">2018-09-17T19:26:30Z</dcterms:created>
  <dcterms:modified xsi:type="dcterms:W3CDTF">2018-09-25T14:05:51Z</dcterms:modified>
</cp:coreProperties>
</file>